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62" r:id="rId5"/>
    <p:sldId id="258" r:id="rId6"/>
    <p:sldId id="261" r:id="rId7"/>
    <p:sldId id="263" r:id="rId8"/>
    <p:sldId id="267" r:id="rId9"/>
    <p:sldId id="265" r:id="rId10"/>
    <p:sldId id="264" r:id="rId11"/>
    <p:sldId id="269" r:id="rId12"/>
    <p:sldId id="270" r:id="rId13"/>
    <p:sldId id="268" r:id="rId14"/>
    <p:sldId id="271" r:id="rId1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61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USEPPE COSPITO" userId="d0b935c0-bdce-43ec-9d36-0b324de50b58" providerId="ADAL" clId="{078D3951-77C6-4B3B-95CD-A0541EB41496}"/>
    <pc:docChg chg="modSld">
      <pc:chgData name="GIUSEPPE COSPITO" userId="d0b935c0-bdce-43ec-9d36-0b324de50b58" providerId="ADAL" clId="{078D3951-77C6-4B3B-95CD-A0541EB41496}" dt="2023-11-27T10:40:50.264" v="27" actId="20577"/>
      <pc:docMkLst>
        <pc:docMk/>
      </pc:docMkLst>
      <pc:sldChg chg="modSp mod">
        <pc:chgData name="GIUSEPPE COSPITO" userId="d0b935c0-bdce-43ec-9d36-0b324de50b58" providerId="ADAL" clId="{078D3951-77C6-4B3B-95CD-A0541EB41496}" dt="2023-11-27T10:40:50.264" v="27" actId="20577"/>
        <pc:sldMkLst>
          <pc:docMk/>
          <pc:sldMk cId="1963642451" sldId="263"/>
        </pc:sldMkLst>
        <pc:spChg chg="mod">
          <ac:chgData name="GIUSEPPE COSPITO" userId="d0b935c0-bdce-43ec-9d36-0b324de50b58" providerId="ADAL" clId="{078D3951-77C6-4B3B-95CD-A0541EB41496}" dt="2023-11-27T10:40:50.264" v="27" actId="20577"/>
          <ac:spMkLst>
            <pc:docMk/>
            <pc:sldMk cId="1963642451" sldId="263"/>
            <ac:spMk id="3" creationId="{A9CBF744-100C-2D43-8184-0791AFA4A67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59CAA-013D-421D-A2A1-AE345E3B00B2}" type="datetimeFigureOut">
              <a:rPr lang="it-IT" smtClean="0"/>
              <a:t>27/11/2023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7A9B6-24A9-47FC-8BAF-5C6AB882DD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0048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59CAA-013D-421D-A2A1-AE345E3B00B2}" type="datetimeFigureOut">
              <a:rPr lang="it-IT" smtClean="0"/>
              <a:t>27/11/2023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7A9B6-24A9-47FC-8BAF-5C6AB882DD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9727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59CAA-013D-421D-A2A1-AE345E3B00B2}" type="datetimeFigureOut">
              <a:rPr lang="it-IT" smtClean="0"/>
              <a:t>27/11/2023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7A9B6-24A9-47FC-8BAF-5C6AB882DD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6308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59CAA-013D-421D-A2A1-AE345E3B00B2}" type="datetimeFigureOut">
              <a:rPr lang="it-IT" smtClean="0"/>
              <a:t>27/11/2023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7A9B6-24A9-47FC-8BAF-5C6AB882DD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9146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59CAA-013D-421D-A2A1-AE345E3B00B2}" type="datetimeFigureOut">
              <a:rPr lang="it-IT" smtClean="0"/>
              <a:t>27/11/2023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7A9B6-24A9-47FC-8BAF-5C6AB882DD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041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59CAA-013D-421D-A2A1-AE345E3B00B2}" type="datetimeFigureOut">
              <a:rPr lang="it-IT" smtClean="0"/>
              <a:t>27/11/2023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7A9B6-24A9-47FC-8BAF-5C6AB882DD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8994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59CAA-013D-421D-A2A1-AE345E3B00B2}" type="datetimeFigureOut">
              <a:rPr lang="it-IT" smtClean="0"/>
              <a:t>27/11/2023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7A9B6-24A9-47FC-8BAF-5C6AB882DD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1835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59CAA-013D-421D-A2A1-AE345E3B00B2}" type="datetimeFigureOut">
              <a:rPr lang="it-IT" smtClean="0"/>
              <a:t>27/11/2023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7A9B6-24A9-47FC-8BAF-5C6AB882DD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8450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59CAA-013D-421D-A2A1-AE345E3B00B2}" type="datetimeFigureOut">
              <a:rPr lang="it-IT" smtClean="0"/>
              <a:t>27/11/2023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7A9B6-24A9-47FC-8BAF-5C6AB882DD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9727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59CAA-013D-421D-A2A1-AE345E3B00B2}" type="datetimeFigureOut">
              <a:rPr lang="it-IT" smtClean="0"/>
              <a:t>27/11/2023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7A9B6-24A9-47FC-8BAF-5C6AB882DD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1593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59CAA-013D-421D-A2A1-AE345E3B00B2}" type="datetimeFigureOut">
              <a:rPr lang="it-IT" smtClean="0"/>
              <a:t>27/11/2023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7A9B6-24A9-47FC-8BAF-5C6AB882DD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1998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59CAA-013D-421D-A2A1-AE345E3B00B2}" type="datetimeFigureOut">
              <a:rPr lang="it-IT" smtClean="0"/>
              <a:t>27/11/2023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47A9B6-24A9-47FC-8BAF-5C6AB882DD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5382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sisvaldidat.unifi.it/index.ph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582156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E01FEB0-A9E3-434D-9ACF-2F0C6EAEF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C00000"/>
                </a:solidFill>
              </a:rPr>
              <a:t>Questionari: QUANDO e COME?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9CBF744-100C-2D43-8184-0791AFA4A6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2664" y="1826630"/>
            <a:ext cx="10341077" cy="4484825"/>
          </a:xfrm>
        </p:spPr>
        <p:txBody>
          <a:bodyPr>
            <a:normAutofit/>
          </a:bodyPr>
          <a:lstStyle/>
          <a:p>
            <a:pPr algn="just"/>
            <a:r>
              <a:rPr lang="it-IT" dirty="0"/>
              <a:t>Il questionario si può compilare da fine novembre per i corsi del primo semestre e da fine aprile per i corsi del secondo semestre. L’indagine chiude a fine settembre dell’anno successivo.</a:t>
            </a:r>
          </a:p>
          <a:p>
            <a:pPr algn="just"/>
            <a:endParaRPr lang="it-IT" dirty="0"/>
          </a:p>
          <a:p>
            <a:pPr algn="just"/>
            <a:r>
              <a:rPr lang="it-IT" dirty="0"/>
              <a:t>Se non già effettuata, la compilazione per ogni insegnamento viene richiesta al momento della prima iscrizione ad un appello d’esame</a:t>
            </a:r>
          </a:p>
          <a:p>
            <a:pPr algn="just"/>
            <a:endParaRPr lang="it-IT" dirty="0"/>
          </a:p>
          <a:p>
            <a:pPr algn="just"/>
            <a:r>
              <a:rPr lang="it-IT" dirty="0"/>
              <a:t>Via WEB o tramite l’applicazione su </a:t>
            </a:r>
            <a:r>
              <a:rPr lang="it-IT" dirty="0" err="1"/>
              <a:t>smartphone</a:t>
            </a:r>
            <a:r>
              <a:rPr lang="it-IT" dirty="0"/>
              <a:t> </a:t>
            </a:r>
            <a:r>
              <a:rPr lang="it-IT" b="1" dirty="0" err="1"/>
              <a:t>MyUniPV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725369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E01FEB0-A9E3-434D-9ACF-2F0C6EAEF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C00000"/>
                </a:solidFill>
              </a:rPr>
              <a:t>Questionari: QUALI DOMANDE?</a:t>
            </a:r>
          </a:p>
        </p:txBody>
      </p:sp>
      <p:graphicFrame>
        <p:nvGraphicFramePr>
          <p:cNvPr id="7" name="object 4">
            <a:extLst>
              <a:ext uri="{FF2B5EF4-FFF2-40B4-BE49-F238E27FC236}">
                <a16:creationId xmlns:a16="http://schemas.microsoft.com/office/drawing/2014/main" id="{49C7F469-B066-42AC-94F2-A62A19C455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9522237"/>
              </p:ext>
            </p:extLst>
          </p:nvPr>
        </p:nvGraphicFramePr>
        <p:xfrm>
          <a:off x="1361917" y="2368088"/>
          <a:ext cx="4398948" cy="34992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07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182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9864">
                <a:tc gridSpan="2">
                  <a:txBody>
                    <a:bodyPr/>
                    <a:lstStyle/>
                    <a:p>
                      <a:pPr marL="1379855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800" b="1" spc="25" dirty="0">
                          <a:latin typeface="Calibri"/>
                          <a:cs typeface="Calibri"/>
                        </a:rPr>
                        <a:t>es</a:t>
                      </a:r>
                      <a:r>
                        <a:rPr sz="1800" b="1" spc="-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800" b="1" spc="1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800" b="1" spc="2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800" b="1" spc="30" dirty="0">
                          <a:latin typeface="Calibri"/>
                          <a:cs typeface="Calibri"/>
                        </a:rPr>
                        <a:t>z</a:t>
                      </a:r>
                      <a:r>
                        <a:rPr sz="1800" b="1" spc="2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800" b="1" spc="-20" dirty="0">
                          <a:latin typeface="Calibri"/>
                          <a:cs typeface="Calibri"/>
                        </a:rPr>
                        <a:t>on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b="1" spc="-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20" dirty="0">
                          <a:latin typeface="Calibri"/>
                          <a:cs typeface="Calibri"/>
                        </a:rPr>
                        <a:t>do</a:t>
                      </a:r>
                      <a:r>
                        <a:rPr sz="1800" b="1" spc="-4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800" b="1" spc="-3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800" b="1" spc="-20" dirty="0">
                          <a:latin typeface="Calibri"/>
                          <a:cs typeface="Calibri"/>
                        </a:rPr>
                        <a:t>nd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e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782">
                      <a:solidFill>
                        <a:srgbClr val="000000"/>
                      </a:solidFill>
                      <a:prstDash val="solid"/>
                    </a:lnL>
                    <a:lnR w="10782">
                      <a:solidFill>
                        <a:srgbClr val="000000"/>
                      </a:solidFill>
                      <a:prstDash val="solid"/>
                    </a:lnR>
                    <a:lnT w="13241">
                      <a:solidFill>
                        <a:srgbClr val="000000"/>
                      </a:solidFill>
                      <a:prstDash val="solid"/>
                    </a:lnT>
                    <a:lnB w="13640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2322">
                <a:tc>
                  <a:txBody>
                    <a:bodyPr/>
                    <a:lstStyle/>
                    <a:p>
                      <a:pPr marL="27305">
                        <a:lnSpc>
                          <a:spcPct val="100000"/>
                        </a:lnSpc>
                      </a:pPr>
                      <a:r>
                        <a:rPr sz="1200" spc="1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1</a:t>
                      </a:r>
                    </a:p>
                  </a:txBody>
                  <a:tcPr marL="0" marR="0" marT="0" marB="0">
                    <a:lnL w="10782">
                      <a:solidFill>
                        <a:srgbClr val="000000"/>
                      </a:solidFill>
                      <a:prstDash val="solid"/>
                    </a:lnL>
                    <a:lnR w="10782">
                      <a:solidFill>
                        <a:srgbClr val="000000"/>
                      </a:solidFill>
                      <a:prstDash val="solid"/>
                    </a:lnR>
                    <a:lnT w="13640">
                      <a:solidFill>
                        <a:srgbClr val="000000"/>
                      </a:solidFill>
                      <a:prstDash val="solid"/>
                    </a:lnT>
                    <a:lnB w="1324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940" marR="248285">
                        <a:lnSpc>
                          <a:spcPct val="109400"/>
                        </a:lnSpc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200" spc="-1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cono</a:t>
                      </a:r>
                      <a:r>
                        <a:rPr sz="1200" spc="3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200" spc="-4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200" spc="30" dirty="0">
                          <a:latin typeface="Calibri"/>
                          <a:cs typeface="Calibri"/>
                        </a:rPr>
                        <a:t>z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200" spc="-1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200" spc="2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200" spc="-4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200" spc="-30" dirty="0">
                          <a:latin typeface="Calibri"/>
                          <a:cs typeface="Calibri"/>
                        </a:rPr>
                        <a:t>li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200" spc="-3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200" spc="2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200" spc="-1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po</a:t>
                      </a:r>
                      <a:r>
                        <a:rPr sz="1200" spc="35" dirty="0">
                          <a:latin typeface="Calibri"/>
                          <a:cs typeface="Calibri"/>
                        </a:rPr>
                        <a:t>ss</a:t>
                      </a:r>
                      <a:r>
                        <a:rPr sz="1200" spc="-4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du</a:t>
                      </a:r>
                      <a:r>
                        <a:rPr sz="1200" spc="-3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200" spc="-1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3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on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200" spc="-11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2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200" spc="-3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200" spc="3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1200" spc="-30" dirty="0">
                          <a:latin typeface="Calibri"/>
                          <a:cs typeface="Calibri"/>
                        </a:rPr>
                        <a:t>lt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200" spc="-3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e </a:t>
                      </a:r>
                      <a:r>
                        <a:rPr sz="1200" spc="3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1200" spc="10" dirty="0">
                          <a:latin typeface="Calibri"/>
                          <a:cs typeface="Calibri"/>
                        </a:rPr>
                        <a:t>ff</a:t>
                      </a:r>
                      <a:r>
                        <a:rPr sz="1200" spc="-3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200" spc="-3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200" spc="-4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200" spc="-3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200" spc="-1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200" spc="-4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200" spc="-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30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200" spc="-1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co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200" spc="2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200" spc="-4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200" spc="3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200" spc="-3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on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200" spc="-1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200" spc="-4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g</a:t>
                      </a:r>
                      <a:r>
                        <a:rPr sz="1200" spc="-30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200" spc="-1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200" spc="2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go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200" spc="-4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200" spc="-3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 p</a:t>
                      </a:r>
                      <a:r>
                        <a:rPr sz="1200" spc="2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200" spc="-4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200" spc="25" dirty="0">
                          <a:latin typeface="Calibri"/>
                          <a:cs typeface="Calibri"/>
                        </a:rPr>
                        <a:t>v</a:t>
                      </a:r>
                      <a:r>
                        <a:rPr sz="1200" spc="-3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200" spc="4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200" spc="-3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200" spc="-1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200" spc="-4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200" spc="-1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200" spc="2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og</a:t>
                      </a:r>
                      <a:r>
                        <a:rPr sz="1200" spc="2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mm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200" spc="-1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200" spc="15" dirty="0">
                          <a:latin typeface="Calibri"/>
                          <a:cs typeface="Calibri"/>
                        </a:rPr>
                        <a:t>’</a:t>
                      </a:r>
                      <a:r>
                        <a:rPr sz="1200" spc="-4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200" spc="4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200" spc="-4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?</a:t>
                      </a:r>
                    </a:p>
                  </a:txBody>
                  <a:tcPr marL="0" marR="0" marT="0" marB="0">
                    <a:lnL w="10782">
                      <a:solidFill>
                        <a:srgbClr val="000000"/>
                      </a:solidFill>
                      <a:prstDash val="solid"/>
                    </a:lnL>
                    <a:lnR w="10782">
                      <a:solidFill>
                        <a:srgbClr val="000000"/>
                      </a:solidFill>
                      <a:prstDash val="solid"/>
                    </a:lnR>
                    <a:lnT w="13640">
                      <a:solidFill>
                        <a:srgbClr val="000000"/>
                      </a:solidFill>
                      <a:prstDash val="solid"/>
                    </a:lnT>
                    <a:lnB w="13241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9723">
                <a:tc>
                  <a:txBody>
                    <a:bodyPr/>
                    <a:lstStyle/>
                    <a:p>
                      <a:pPr marL="27305">
                        <a:lnSpc>
                          <a:spcPct val="100000"/>
                        </a:lnSpc>
                      </a:pPr>
                      <a:r>
                        <a:rPr sz="1200" spc="1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782">
                      <a:solidFill>
                        <a:srgbClr val="000000"/>
                      </a:solidFill>
                      <a:prstDash val="solid"/>
                    </a:lnL>
                    <a:lnR w="10782">
                      <a:solidFill>
                        <a:srgbClr val="000000"/>
                      </a:solidFill>
                      <a:prstDash val="solid"/>
                    </a:lnR>
                    <a:lnT w="13241">
                      <a:solidFill>
                        <a:srgbClr val="000000"/>
                      </a:solidFill>
                      <a:prstDash val="solid"/>
                    </a:lnT>
                    <a:lnB w="1324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940" marR="45085">
                        <a:lnSpc>
                          <a:spcPct val="109400"/>
                        </a:lnSpc>
                      </a:pPr>
                      <a:r>
                        <a:rPr sz="1200" spc="8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200" spc="-1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200" spc="-3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200" spc="-4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200" spc="2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200" spc="-3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200" spc="-30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200" spc="-1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 err="1">
                          <a:latin typeface="Calibri"/>
                          <a:cs typeface="Calibri"/>
                        </a:rPr>
                        <a:t>d</a:t>
                      </a:r>
                      <a:r>
                        <a:rPr sz="1200" spc="-30" dirty="0" err="1">
                          <a:latin typeface="Calibri"/>
                          <a:cs typeface="Calibri"/>
                        </a:rPr>
                        <a:t>i</a:t>
                      </a:r>
                      <a:r>
                        <a:rPr sz="1200" spc="-5" dirty="0" err="1">
                          <a:latin typeface="Calibri"/>
                          <a:cs typeface="Calibri"/>
                        </a:rPr>
                        <a:t>d</a:t>
                      </a:r>
                      <a:r>
                        <a:rPr sz="1200" spc="-10" dirty="0" err="1">
                          <a:latin typeface="Calibri"/>
                          <a:cs typeface="Calibri"/>
                        </a:rPr>
                        <a:t>a</a:t>
                      </a:r>
                      <a:r>
                        <a:rPr sz="1200" spc="-30" dirty="0" err="1">
                          <a:latin typeface="Calibri"/>
                          <a:cs typeface="Calibri"/>
                        </a:rPr>
                        <a:t>tti</a:t>
                      </a:r>
                      <a:r>
                        <a:rPr sz="1200" spc="-5" dirty="0" err="1">
                          <a:latin typeface="Calibri"/>
                          <a:cs typeface="Calibri"/>
                        </a:rPr>
                        <a:t>c</a:t>
                      </a:r>
                      <a:r>
                        <a:rPr sz="1200" dirty="0" err="1">
                          <a:latin typeface="Calibri"/>
                          <a:cs typeface="Calibri"/>
                        </a:rPr>
                        <a:t>o</a:t>
                      </a:r>
                      <a:r>
                        <a:rPr sz="1200" spc="-11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15" dirty="0">
                          <a:latin typeface="Calibri"/>
                          <a:cs typeface="Calibri"/>
                        </a:rPr>
                        <a:t>(</a:t>
                      </a:r>
                      <a:r>
                        <a:rPr lang="it-IT" sz="1200" spc="-30" dirty="0">
                          <a:latin typeface="Calibri"/>
                          <a:cs typeface="Calibri"/>
                        </a:rPr>
                        <a:t>indicato</a:t>
                      </a:r>
                      <a:r>
                        <a:rPr sz="1200" spc="-11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it-IT" sz="1200" dirty="0">
                          <a:latin typeface="Calibri"/>
                          <a:cs typeface="Calibri"/>
                        </a:rPr>
                        <a:t>o messo a disposizione anche online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) </a:t>
                      </a:r>
                      <a:r>
                        <a:rPr sz="1200" spc="-4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’</a:t>
                      </a:r>
                      <a:r>
                        <a:rPr sz="1200" spc="-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200" spc="-4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gu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200" spc="-3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200" spc="-11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200" spc="-4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200" spc="-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30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200" spc="-11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4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200" spc="-3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ud</a:t>
                      </a:r>
                      <a:r>
                        <a:rPr sz="1200" spc="-3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200" spc="-11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200" spc="-4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200" spc="-30" dirty="0">
                          <a:latin typeface="Calibri"/>
                          <a:cs typeface="Calibri"/>
                        </a:rPr>
                        <a:t>ll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200" spc="-1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200" spc="-3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200" spc="-4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200" spc="2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200" spc="-3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?</a:t>
                      </a:r>
                    </a:p>
                  </a:txBody>
                  <a:tcPr marL="0" marR="0" marT="0" marB="0">
                    <a:lnL w="10782">
                      <a:solidFill>
                        <a:srgbClr val="000000"/>
                      </a:solidFill>
                      <a:prstDash val="solid"/>
                    </a:lnL>
                    <a:lnR w="10782">
                      <a:solidFill>
                        <a:srgbClr val="000000"/>
                      </a:solidFill>
                      <a:prstDash val="solid"/>
                    </a:lnR>
                    <a:lnT w="13241">
                      <a:solidFill>
                        <a:srgbClr val="000000"/>
                      </a:solidFill>
                      <a:prstDash val="solid"/>
                    </a:lnT>
                    <a:lnB w="13241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9332">
                <a:tc>
                  <a:txBody>
                    <a:bodyPr/>
                    <a:lstStyle/>
                    <a:p>
                      <a:pPr marL="27305">
                        <a:lnSpc>
                          <a:spcPct val="100000"/>
                        </a:lnSpc>
                      </a:pPr>
                      <a:r>
                        <a:rPr sz="1200" spc="1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782">
                      <a:solidFill>
                        <a:srgbClr val="000000"/>
                      </a:solidFill>
                      <a:prstDash val="solid"/>
                    </a:lnL>
                    <a:lnR w="10782">
                      <a:solidFill>
                        <a:srgbClr val="000000"/>
                      </a:solidFill>
                      <a:prstDash val="solid"/>
                    </a:lnR>
                    <a:lnT w="13241">
                      <a:solidFill>
                        <a:srgbClr val="000000"/>
                      </a:solidFill>
                      <a:prstDash val="solid"/>
                    </a:lnT>
                    <a:lnB w="1324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940" marR="91440">
                        <a:lnSpc>
                          <a:spcPct val="109400"/>
                        </a:lnSpc>
                      </a:pPr>
                      <a:r>
                        <a:rPr sz="1200" spc="8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200" spc="-1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oc</a:t>
                      </a:r>
                      <a:r>
                        <a:rPr sz="1200" spc="-4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200" spc="-3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200" spc="-1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è</a:t>
                      </a:r>
                      <a:r>
                        <a:rPr sz="1200" spc="-1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4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200" spc="10" dirty="0">
                          <a:latin typeface="Calibri"/>
                          <a:cs typeface="Calibri"/>
                        </a:rPr>
                        <a:t>ff</a:t>
                      </a:r>
                      <a:r>
                        <a:rPr sz="1200" spc="-4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200" spc="-30" dirty="0">
                          <a:latin typeface="Calibri"/>
                          <a:cs typeface="Calibri"/>
                        </a:rPr>
                        <a:t>tti</a:t>
                      </a:r>
                      <a:r>
                        <a:rPr sz="1200" spc="25" dirty="0">
                          <a:latin typeface="Calibri"/>
                          <a:cs typeface="Calibri"/>
                        </a:rPr>
                        <a:t>v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200" spc="-4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200" spc="-3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200" spc="-1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2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200" spc="-4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200" spc="-4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200" spc="2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200" spc="-3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b</a:t>
                      </a:r>
                      <a:r>
                        <a:rPr sz="1200" spc="-30" dirty="0">
                          <a:latin typeface="Calibri"/>
                          <a:cs typeface="Calibri"/>
                        </a:rPr>
                        <a:t>il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200" spc="-1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du</a:t>
                      </a:r>
                      <a:r>
                        <a:rPr sz="1200" spc="2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200" spc="-3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200" spc="-1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30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200" spc="15" dirty="0">
                          <a:latin typeface="Calibri"/>
                          <a:cs typeface="Calibri"/>
                        </a:rPr>
                        <a:t>’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200" spc="2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200" spc="2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200" spc="-3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o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200" spc="-1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it-IT" sz="1200" spc="20" dirty="0">
                          <a:latin typeface="Calibri"/>
                          <a:cs typeface="Calibri"/>
                        </a:rPr>
                        <a:t>ricevimento</a:t>
                      </a:r>
                      <a:r>
                        <a:rPr lang="it-IT" sz="1200" spc="-5" dirty="0">
                          <a:latin typeface="Calibri"/>
                          <a:cs typeface="Calibri"/>
                        </a:rPr>
                        <a:t> o contattabile anche online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?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782">
                      <a:solidFill>
                        <a:srgbClr val="000000"/>
                      </a:solidFill>
                      <a:prstDash val="solid"/>
                    </a:lnL>
                    <a:lnR w="10782">
                      <a:solidFill>
                        <a:srgbClr val="000000"/>
                      </a:solidFill>
                      <a:prstDash val="solid"/>
                    </a:lnR>
                    <a:lnT w="13241">
                      <a:solidFill>
                        <a:srgbClr val="000000"/>
                      </a:solidFill>
                      <a:prstDash val="solid"/>
                    </a:lnT>
                    <a:lnB w="13241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9007">
                <a:tc>
                  <a:txBody>
                    <a:bodyPr/>
                    <a:lstStyle/>
                    <a:p>
                      <a:pPr marL="27305">
                        <a:lnSpc>
                          <a:spcPct val="100000"/>
                        </a:lnSpc>
                      </a:pPr>
                      <a:r>
                        <a:rPr sz="1200" spc="1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782">
                      <a:solidFill>
                        <a:srgbClr val="000000"/>
                      </a:solidFill>
                      <a:prstDash val="solid"/>
                    </a:lnL>
                    <a:lnR w="10782">
                      <a:solidFill>
                        <a:srgbClr val="000000"/>
                      </a:solidFill>
                      <a:prstDash val="solid"/>
                    </a:lnR>
                    <a:lnT w="13241">
                      <a:solidFill>
                        <a:srgbClr val="000000"/>
                      </a:solidFill>
                      <a:prstDash val="solid"/>
                    </a:lnT>
                    <a:lnB w="1324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940" marR="375285">
                        <a:lnSpc>
                          <a:spcPct val="109000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Le</a:t>
                      </a:r>
                      <a:r>
                        <a:rPr sz="1200" spc="-1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200" spc="-30" dirty="0">
                          <a:latin typeface="Calibri"/>
                          <a:cs typeface="Calibri"/>
                        </a:rPr>
                        <a:t>lit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’</a:t>
                      </a:r>
                      <a:r>
                        <a:rPr sz="1200" spc="-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di</a:t>
                      </a:r>
                      <a:r>
                        <a:rPr sz="1200" spc="-1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4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200" spc="4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200" spc="-1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4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200" spc="-11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4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200" spc="-3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200" spc="-3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200" spc="-1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200" spc="-4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200" spc="10" dirty="0">
                          <a:latin typeface="Calibri"/>
                          <a:cs typeface="Calibri"/>
                        </a:rPr>
                        <a:t>f</a:t>
                      </a:r>
                      <a:r>
                        <a:rPr sz="1200" spc="-3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200" spc="-30" dirty="0">
                          <a:latin typeface="Calibri"/>
                          <a:cs typeface="Calibri"/>
                        </a:rPr>
                        <a:t>it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200" spc="-1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3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200" spc="-1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o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ch</a:t>
                      </a:r>
                      <a:r>
                        <a:rPr sz="1200" spc="-3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200" spc="2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o?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782">
                      <a:solidFill>
                        <a:srgbClr val="000000"/>
                      </a:solidFill>
                      <a:prstDash val="solid"/>
                    </a:lnL>
                    <a:lnR w="10782">
                      <a:solidFill>
                        <a:srgbClr val="000000"/>
                      </a:solidFill>
                      <a:prstDash val="solid"/>
                    </a:lnR>
                    <a:lnT w="13241">
                      <a:solidFill>
                        <a:srgbClr val="000000"/>
                      </a:solidFill>
                      <a:prstDash val="solid"/>
                    </a:lnT>
                    <a:lnB w="1324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9007">
                <a:tc>
                  <a:txBody>
                    <a:bodyPr/>
                    <a:lstStyle/>
                    <a:p>
                      <a:pPr marL="27305">
                        <a:lnSpc>
                          <a:spcPct val="100000"/>
                        </a:lnSpc>
                      </a:pPr>
                      <a:r>
                        <a:rPr sz="1200" spc="1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5</a:t>
                      </a:r>
                    </a:p>
                  </a:txBody>
                  <a:tcPr marL="0" marR="0" marT="0" marB="0">
                    <a:lnL w="10782">
                      <a:solidFill>
                        <a:srgbClr val="000000"/>
                      </a:solidFill>
                      <a:prstDash val="solid"/>
                    </a:lnL>
                    <a:lnR w="1078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24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24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940" marR="778510">
                        <a:lnSpc>
                          <a:spcPct val="109500"/>
                        </a:lnSpc>
                      </a:pPr>
                      <a:r>
                        <a:rPr sz="1200" spc="8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200" spc="-1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200" spc="2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200" spc="-3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200" spc="-11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di</a:t>
                      </a:r>
                      <a:r>
                        <a:rPr sz="1200" spc="-1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4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200" spc="-3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ud</a:t>
                      </a:r>
                      <a:r>
                        <a:rPr sz="1200" spc="-3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200" spc="-11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di</a:t>
                      </a:r>
                      <a:r>
                        <a:rPr sz="1200" spc="-1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qu</a:t>
                      </a:r>
                      <a:r>
                        <a:rPr sz="1200" spc="-4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200" spc="4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200" spc="-3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200" spc="-11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3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200" spc="3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200" spc="-4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gn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200" spc="-4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200" spc="-3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200" spc="-11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4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’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200" spc="2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opo</a:t>
                      </a:r>
                      <a:r>
                        <a:rPr sz="1200" spc="2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200" spc="30" dirty="0">
                          <a:latin typeface="Calibri"/>
                          <a:cs typeface="Calibri"/>
                        </a:rPr>
                        <a:t>z</a:t>
                      </a:r>
                      <a:r>
                        <a:rPr sz="1200" spc="-3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on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200" spc="-3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200" spc="-11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200" spc="-1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200" spc="2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200" spc="-4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200" spc="-30" dirty="0">
                          <a:latin typeface="Calibri"/>
                          <a:cs typeface="Calibri"/>
                        </a:rPr>
                        <a:t>it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200" spc="-1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200" spc="35" dirty="0">
                          <a:latin typeface="Calibri"/>
                          <a:cs typeface="Calibri"/>
                        </a:rPr>
                        <a:t>ss</a:t>
                      </a:r>
                      <a:r>
                        <a:rPr sz="1200" spc="-4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gn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200" spc="-30" dirty="0">
                          <a:latin typeface="Calibri"/>
                          <a:cs typeface="Calibri"/>
                        </a:rPr>
                        <a:t>ti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?</a:t>
                      </a:r>
                    </a:p>
                  </a:txBody>
                  <a:tcPr marL="0" marR="0" marT="0" marB="0">
                    <a:lnL w="1078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82">
                      <a:solidFill>
                        <a:srgbClr val="000000"/>
                      </a:solidFill>
                      <a:prstDash val="solid"/>
                    </a:lnR>
                    <a:lnT w="1324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241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0365571"/>
                  </a:ext>
                </a:extLst>
              </a:tr>
            </a:tbl>
          </a:graphicData>
        </a:graphic>
      </p:graphicFrame>
      <p:sp>
        <p:nvSpPr>
          <p:cNvPr id="9" name="Segnaposto contenuto 2">
            <a:extLst>
              <a:ext uri="{FF2B5EF4-FFF2-40B4-BE49-F238E27FC236}">
                <a16:creationId xmlns:a16="http://schemas.microsoft.com/office/drawing/2014/main" id="{E3A70ECF-1DC0-4034-8CB9-2F2CC069AD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1917" y="1758659"/>
            <a:ext cx="9269092" cy="5414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000" u="sng" dirty="0"/>
              <a:t>organizzazione dell’insegnamento</a:t>
            </a:r>
            <a:r>
              <a:rPr lang="it-IT" sz="2000" dirty="0"/>
              <a:t>                       </a:t>
            </a:r>
            <a:r>
              <a:rPr lang="it-IT" sz="2000" u="sng" dirty="0"/>
              <a:t>efficacia e diligenza del docente</a:t>
            </a:r>
            <a:endParaRPr lang="it-IT" sz="2000" dirty="0">
              <a:highlight>
                <a:srgbClr val="FFFF00"/>
              </a:highlight>
            </a:endParaRP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7337" y="2368087"/>
            <a:ext cx="4705587" cy="3499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33297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E01FEB0-A9E3-434D-9ACF-2F0C6EAEF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C00000"/>
                </a:solidFill>
              </a:rPr>
              <a:t>Questionari: QUALI DOMANDE?</a:t>
            </a:r>
          </a:p>
        </p:txBody>
      </p:sp>
      <p:sp>
        <p:nvSpPr>
          <p:cNvPr id="9" name="Segnaposto contenuto 2">
            <a:extLst>
              <a:ext uri="{FF2B5EF4-FFF2-40B4-BE49-F238E27FC236}">
                <a16:creationId xmlns:a16="http://schemas.microsoft.com/office/drawing/2014/main" id="{E3A70ECF-1DC0-4034-8CB9-2F2CC069AD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1917" y="1758659"/>
            <a:ext cx="9269092" cy="5414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000" u="sng" dirty="0"/>
              <a:t>didattica integrativa e tutorato</a:t>
            </a:r>
            <a:r>
              <a:rPr lang="it-IT" sz="2000" dirty="0"/>
              <a:t>*                             </a:t>
            </a:r>
            <a:r>
              <a:rPr lang="it-IT" sz="2000" u="sng" dirty="0"/>
              <a:t>soddisfazione generale</a:t>
            </a:r>
            <a:endParaRPr lang="it-IT" sz="2000" dirty="0">
              <a:highlight>
                <a:srgbClr val="FFFF00"/>
              </a:highlight>
            </a:endParaRPr>
          </a:p>
        </p:txBody>
      </p:sp>
      <p:graphicFrame>
        <p:nvGraphicFramePr>
          <p:cNvPr id="6" name="object 2">
            <a:extLst>
              <a:ext uri="{FF2B5EF4-FFF2-40B4-BE49-F238E27FC236}">
                <a16:creationId xmlns:a16="http://schemas.microsoft.com/office/drawing/2014/main" id="{216F5DF9-99CB-4BB4-BD07-AE7D70A63D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5954356"/>
              </p:ext>
            </p:extLst>
          </p:nvPr>
        </p:nvGraphicFramePr>
        <p:xfrm>
          <a:off x="1361917" y="2367457"/>
          <a:ext cx="4400802" cy="214327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08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199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6226">
                <a:tc gridSpan="2">
                  <a:txBody>
                    <a:bodyPr/>
                    <a:lstStyle/>
                    <a:p>
                      <a:pPr marL="1380490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800" b="1" spc="25" dirty="0">
                          <a:latin typeface="Calibri"/>
                          <a:cs typeface="Calibri"/>
                        </a:rPr>
                        <a:t>es</a:t>
                      </a:r>
                      <a:r>
                        <a:rPr sz="1800" b="1" spc="-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800" b="1" spc="1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800" b="1" spc="2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800" b="1" spc="30" dirty="0">
                          <a:latin typeface="Calibri"/>
                          <a:cs typeface="Calibri"/>
                        </a:rPr>
                        <a:t>z</a:t>
                      </a:r>
                      <a:r>
                        <a:rPr sz="1800" b="1" spc="2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800" b="1" spc="-20" dirty="0">
                          <a:latin typeface="Calibri"/>
                          <a:cs typeface="Calibri"/>
                        </a:rPr>
                        <a:t>on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b="1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20" dirty="0">
                          <a:latin typeface="Calibri"/>
                          <a:cs typeface="Calibri"/>
                        </a:rPr>
                        <a:t>do</a:t>
                      </a:r>
                      <a:r>
                        <a:rPr sz="1800" b="1" spc="-4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800" b="1" spc="-3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800" b="1" spc="-20" dirty="0">
                          <a:latin typeface="Calibri"/>
                          <a:cs typeface="Calibri"/>
                        </a:rPr>
                        <a:t>nd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e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784">
                      <a:solidFill>
                        <a:srgbClr val="000000"/>
                      </a:solidFill>
                      <a:prstDash val="solid"/>
                    </a:lnL>
                    <a:lnR w="10784">
                      <a:solidFill>
                        <a:srgbClr val="000000"/>
                      </a:solidFill>
                      <a:prstDash val="solid"/>
                    </a:lnR>
                    <a:lnT w="10769">
                      <a:solidFill>
                        <a:srgbClr val="000000"/>
                      </a:solidFill>
                      <a:prstDash val="solid"/>
                    </a:lnT>
                    <a:lnB w="10769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4276">
                <a:tc>
                  <a:txBody>
                    <a:bodyPr/>
                    <a:lstStyle/>
                    <a:p>
                      <a:pPr marL="27305">
                        <a:lnSpc>
                          <a:spcPct val="100000"/>
                        </a:lnSpc>
                      </a:pPr>
                      <a:r>
                        <a:rPr sz="1400" spc="1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400" spc="20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1</a:t>
                      </a:r>
                    </a:p>
                  </a:txBody>
                  <a:tcPr marL="0" marR="0" marT="0" marB="0">
                    <a:lnL w="10784">
                      <a:solidFill>
                        <a:srgbClr val="000000"/>
                      </a:solidFill>
                      <a:prstDash val="solid"/>
                    </a:lnL>
                    <a:lnR w="1078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6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69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940" marR="63500">
                        <a:lnSpc>
                          <a:spcPct val="111600"/>
                        </a:lnSpc>
                      </a:pPr>
                      <a:r>
                        <a:rPr lang="it-IT" sz="1400" spc="-5" dirty="0">
                          <a:latin typeface="Calibri"/>
                          <a:cs typeface="Calibri"/>
                        </a:rPr>
                        <a:t>Sei</a:t>
                      </a:r>
                      <a:r>
                        <a:rPr lang="it-IT" sz="1400" spc="-5" baseline="0" dirty="0">
                          <a:latin typeface="Calibri"/>
                          <a:cs typeface="Calibri"/>
                        </a:rPr>
                        <a:t> complessivamente soddisfatto dello svolgimento dell’attività didattica integrativa? Fai riferimento a quella frequentata in prevalenza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78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84">
                      <a:solidFill>
                        <a:srgbClr val="000000"/>
                      </a:solidFill>
                      <a:prstDash val="solid"/>
                    </a:lnR>
                    <a:lnT w="10769">
                      <a:solidFill>
                        <a:srgbClr val="000000"/>
                      </a:solidFill>
                      <a:prstDash val="solid"/>
                    </a:lnT>
                    <a:lnB w="10769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6543">
                <a:tc>
                  <a:txBody>
                    <a:bodyPr/>
                    <a:lstStyle/>
                    <a:p>
                      <a:pPr marL="27305">
                        <a:lnSpc>
                          <a:spcPct val="100000"/>
                        </a:lnSpc>
                      </a:pPr>
                      <a:r>
                        <a:rPr sz="1400" spc="1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400" spc="20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2</a:t>
                      </a:r>
                    </a:p>
                  </a:txBody>
                  <a:tcPr marL="0" marR="0" marT="0" marB="0">
                    <a:lnL w="10784">
                      <a:solidFill>
                        <a:srgbClr val="000000"/>
                      </a:solidFill>
                      <a:prstDash val="solid"/>
                    </a:lnL>
                    <a:lnR w="10784">
                      <a:solidFill>
                        <a:srgbClr val="000000"/>
                      </a:solidFill>
                      <a:prstDash val="solid"/>
                    </a:lnR>
                    <a:lnT w="10769">
                      <a:solidFill>
                        <a:srgbClr val="000000"/>
                      </a:solidFill>
                      <a:prstDash val="solid"/>
                    </a:lnT>
                    <a:lnB w="10769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7940">
                        <a:lnSpc>
                          <a:spcPct val="100000"/>
                        </a:lnSpc>
                      </a:pPr>
                      <a:r>
                        <a:rPr sz="1400" spc="1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400" spc="-4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4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3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odd</a:t>
                      </a:r>
                      <a:r>
                        <a:rPr sz="1400" spc="-3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400" spc="3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400" spc="10" dirty="0">
                          <a:latin typeface="Calibri"/>
                          <a:cs typeface="Calibri"/>
                        </a:rPr>
                        <a:t>f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400" spc="-30" dirty="0">
                          <a:latin typeface="Calibri"/>
                          <a:cs typeface="Calibri"/>
                        </a:rPr>
                        <a:t>tt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4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400" spc="-4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4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3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400" spc="-4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spc="2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400" spc="25" dirty="0">
                          <a:latin typeface="Calibri"/>
                          <a:cs typeface="Calibri"/>
                        </a:rPr>
                        <a:t>v</a:t>
                      </a:r>
                      <a:r>
                        <a:rPr sz="1400" spc="-3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400" spc="30" dirty="0">
                          <a:latin typeface="Calibri"/>
                          <a:cs typeface="Calibri"/>
                        </a:rPr>
                        <a:t>z</a:t>
                      </a:r>
                      <a:r>
                        <a:rPr sz="1400" spc="-3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4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4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3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1400" spc="-3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400" spc="2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400" spc="-3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4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10" dirty="0">
                          <a:latin typeface="Calibri"/>
                          <a:cs typeface="Calibri"/>
                        </a:rPr>
                        <a:t>f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400" spc="2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400" spc="-30" dirty="0">
                          <a:latin typeface="Calibri"/>
                          <a:cs typeface="Calibri"/>
                        </a:rPr>
                        <a:t>it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o?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784">
                      <a:solidFill>
                        <a:srgbClr val="000000"/>
                      </a:solidFill>
                      <a:prstDash val="solid"/>
                    </a:lnL>
                    <a:lnR w="10784">
                      <a:solidFill>
                        <a:srgbClr val="000000"/>
                      </a:solidFill>
                      <a:prstDash val="solid"/>
                    </a:lnR>
                    <a:lnT w="10769">
                      <a:solidFill>
                        <a:srgbClr val="000000"/>
                      </a:solidFill>
                      <a:prstDash val="solid"/>
                    </a:lnT>
                    <a:lnB w="10769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6227">
                <a:tc>
                  <a:txBody>
                    <a:bodyPr/>
                    <a:lstStyle/>
                    <a:p>
                      <a:pPr marL="27305">
                        <a:lnSpc>
                          <a:spcPct val="100000"/>
                        </a:lnSpc>
                      </a:pPr>
                      <a:r>
                        <a:rPr sz="1400" spc="1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400" spc="20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3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784">
                      <a:solidFill>
                        <a:srgbClr val="000000"/>
                      </a:solidFill>
                      <a:prstDash val="solid"/>
                    </a:lnL>
                    <a:lnR w="10784">
                      <a:solidFill>
                        <a:srgbClr val="000000"/>
                      </a:solidFill>
                      <a:prstDash val="solid"/>
                    </a:lnR>
                    <a:lnT w="10769">
                      <a:solidFill>
                        <a:srgbClr val="000000"/>
                      </a:solidFill>
                      <a:prstDash val="solid"/>
                    </a:lnT>
                    <a:lnB w="10769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7940" marR="590550">
                        <a:lnSpc>
                          <a:spcPct val="111800"/>
                        </a:lnSpc>
                      </a:pPr>
                      <a:r>
                        <a:rPr sz="1400" spc="-30" dirty="0">
                          <a:latin typeface="Calibri"/>
                          <a:cs typeface="Calibri"/>
                        </a:rPr>
                        <a:t>Riti</a:t>
                      </a:r>
                      <a:r>
                        <a:rPr sz="1400" spc="-4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4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1400" spc="-30" dirty="0">
                          <a:latin typeface="Calibri"/>
                          <a:cs typeface="Calibri"/>
                        </a:rPr>
                        <a:t>til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3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4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3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1400" spc="-3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400" spc="2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400" spc="-3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4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4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10" dirty="0">
                          <a:latin typeface="Calibri"/>
                          <a:cs typeface="Calibri"/>
                        </a:rPr>
                        <a:t>f</a:t>
                      </a:r>
                      <a:r>
                        <a:rPr sz="1400" spc="-3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4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400" spc="-4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spc="-30" dirty="0">
                          <a:latin typeface="Calibri"/>
                          <a:cs typeface="Calibri"/>
                        </a:rPr>
                        <a:t>ll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4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400" spc="2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400" spc="-4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400" spc="2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400" spc="30" dirty="0">
                          <a:latin typeface="Calibri"/>
                          <a:cs typeface="Calibri"/>
                        </a:rPr>
                        <a:t>z</a:t>
                      </a:r>
                      <a:r>
                        <a:rPr sz="1400" spc="-3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on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e d</a:t>
                      </a:r>
                      <a:r>
                        <a:rPr sz="1400" spc="-4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spc="-30" dirty="0">
                          <a:latin typeface="Calibri"/>
                          <a:cs typeface="Calibri"/>
                        </a:rPr>
                        <a:t>ll</a:t>
                      </a:r>
                      <a:r>
                        <a:rPr sz="1400" spc="15" dirty="0">
                          <a:latin typeface="Calibri"/>
                          <a:cs typeface="Calibri"/>
                        </a:rPr>
                        <a:t>’</a:t>
                      </a:r>
                      <a:r>
                        <a:rPr sz="1400" spc="-4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spc="4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400" spc="-2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400" spc="-4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?</a:t>
                      </a:r>
                    </a:p>
                  </a:txBody>
                  <a:tcPr marL="0" marR="0" marT="0" marB="0">
                    <a:lnL w="10784">
                      <a:solidFill>
                        <a:srgbClr val="000000"/>
                      </a:solidFill>
                      <a:prstDash val="solid"/>
                    </a:lnL>
                    <a:lnR w="10784">
                      <a:solidFill>
                        <a:srgbClr val="000000"/>
                      </a:solidFill>
                      <a:prstDash val="solid"/>
                    </a:lnR>
                    <a:lnT w="10769">
                      <a:solidFill>
                        <a:srgbClr val="000000"/>
                      </a:solidFill>
                      <a:prstDash val="solid"/>
                    </a:lnT>
                    <a:lnB w="10769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" name="Segnaposto contenuto 2">
            <a:extLst>
              <a:ext uri="{FF2B5EF4-FFF2-40B4-BE49-F238E27FC236}">
                <a16:creationId xmlns:a16="http://schemas.microsoft.com/office/drawing/2014/main" id="{FA5AC18D-68CF-486C-BCAC-E7FB96B3FDB2}"/>
              </a:ext>
            </a:extLst>
          </p:cNvPr>
          <p:cNvSpPr txBox="1">
            <a:spLocks/>
          </p:cNvSpPr>
          <p:nvPr/>
        </p:nvSpPr>
        <p:spPr>
          <a:xfrm>
            <a:off x="1361917" y="4510729"/>
            <a:ext cx="4634546" cy="8098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it-IT" sz="1600" dirty="0">
                <a:solidFill>
                  <a:schemeClr val="accent2"/>
                </a:solidFill>
              </a:rPr>
              <a:t>*</a:t>
            </a:r>
            <a:r>
              <a:rPr lang="it-IT" sz="1600" i="1" dirty="0">
                <a:solidFill>
                  <a:schemeClr val="accent2"/>
                </a:solidFill>
              </a:rPr>
              <a:t>da compilare SOLO se un servizio di tutorato è effettivamente presente</a:t>
            </a:r>
            <a:endParaRPr lang="it-IT" sz="1600" dirty="0">
              <a:solidFill>
                <a:schemeClr val="accent2"/>
              </a:solidFill>
              <a:highlight>
                <a:srgbClr val="FFFF00"/>
              </a:highlight>
            </a:endParaRPr>
          </a:p>
        </p:txBody>
      </p:sp>
      <p:graphicFrame>
        <p:nvGraphicFramePr>
          <p:cNvPr id="11" name="object 3">
            <a:extLst>
              <a:ext uri="{FF2B5EF4-FFF2-40B4-BE49-F238E27FC236}">
                <a16:creationId xmlns:a16="http://schemas.microsoft.com/office/drawing/2014/main" id="{CBAA45FB-564A-45E9-A25E-92B460D2E2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0606025"/>
              </p:ext>
            </p:extLst>
          </p:nvPr>
        </p:nvGraphicFramePr>
        <p:xfrm>
          <a:off x="6230207" y="2367457"/>
          <a:ext cx="4400802" cy="20879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08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199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6371">
                <a:tc gridSpan="2">
                  <a:txBody>
                    <a:bodyPr/>
                    <a:lstStyle/>
                    <a:p>
                      <a:pPr marL="1380490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800" b="1" spc="2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b="1" spc="2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800" b="1" spc="-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800" b="1" spc="1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800" b="1" spc="2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800" b="1" spc="25" dirty="0">
                          <a:latin typeface="Calibri"/>
                          <a:cs typeface="Calibri"/>
                        </a:rPr>
                        <a:t>z</a:t>
                      </a:r>
                      <a:r>
                        <a:rPr sz="1800" b="1" spc="2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800" b="1" spc="-2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800" b="1" spc="-2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b="1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20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800" b="1" spc="-2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800" b="1" spc="-4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800" b="1" spc="-3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800" b="1" spc="-20" dirty="0">
                          <a:latin typeface="Calibri"/>
                          <a:cs typeface="Calibri"/>
                        </a:rPr>
                        <a:t>nd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e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784">
                      <a:solidFill>
                        <a:srgbClr val="000000"/>
                      </a:solidFill>
                      <a:prstDash val="solid"/>
                    </a:lnL>
                    <a:lnR w="10784">
                      <a:solidFill>
                        <a:srgbClr val="000000"/>
                      </a:solidFill>
                      <a:prstDash val="solid"/>
                    </a:lnR>
                    <a:lnT w="11727">
                      <a:solidFill>
                        <a:srgbClr val="000000"/>
                      </a:solidFill>
                      <a:prstDash val="solid"/>
                    </a:lnT>
                    <a:lnB w="11727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6357">
                <a:tc>
                  <a:txBody>
                    <a:bodyPr/>
                    <a:lstStyle/>
                    <a:p>
                      <a:pPr marL="27305">
                        <a:lnSpc>
                          <a:spcPct val="100000"/>
                        </a:lnSpc>
                      </a:pPr>
                      <a:r>
                        <a:rPr sz="1550" spc="1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550" spc="20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1550" dirty="0">
                          <a:latin typeface="Calibri"/>
                          <a:cs typeface="Calibri"/>
                        </a:rPr>
                        <a:t>4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784">
                      <a:solidFill>
                        <a:srgbClr val="000000"/>
                      </a:solidFill>
                      <a:prstDash val="solid"/>
                    </a:lnL>
                    <a:lnR w="10784">
                      <a:solidFill>
                        <a:srgbClr val="000000"/>
                      </a:solidFill>
                      <a:prstDash val="solid"/>
                    </a:lnR>
                    <a:lnT w="11727">
                      <a:solidFill>
                        <a:srgbClr val="000000"/>
                      </a:solidFill>
                      <a:prstDash val="solid"/>
                    </a:lnT>
                    <a:lnB w="1172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940" marR="357505">
                        <a:lnSpc>
                          <a:spcPct val="111400"/>
                        </a:lnSpc>
                      </a:pPr>
                      <a:r>
                        <a:rPr sz="1550" spc="1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550" spc="-4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55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550" spc="-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550" spc="-10" dirty="0">
                          <a:latin typeface="Calibri"/>
                          <a:cs typeface="Calibri"/>
                        </a:rPr>
                        <a:t>co</a:t>
                      </a:r>
                      <a:r>
                        <a:rPr sz="1550" spc="-2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550" spc="-5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550" spc="-35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550" spc="-4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550" spc="35" dirty="0">
                          <a:latin typeface="Calibri"/>
                          <a:cs typeface="Calibri"/>
                        </a:rPr>
                        <a:t>ss</a:t>
                      </a:r>
                      <a:r>
                        <a:rPr sz="1550" spc="-3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550" spc="20" dirty="0">
                          <a:latin typeface="Calibri"/>
                          <a:cs typeface="Calibri"/>
                        </a:rPr>
                        <a:t>v</a:t>
                      </a:r>
                      <a:r>
                        <a:rPr sz="1550" spc="-1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550" spc="-2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550" spc="-4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550" spc="-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550" spc="-3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55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550" spc="-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550" spc="3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550" spc="-1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550" spc="-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550" spc="-10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550" spc="-3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550" spc="3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550" spc="10" dirty="0">
                          <a:latin typeface="Calibri"/>
                          <a:cs typeface="Calibri"/>
                        </a:rPr>
                        <a:t>f</a:t>
                      </a:r>
                      <a:r>
                        <a:rPr sz="1550" spc="-1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550" spc="-30" dirty="0">
                          <a:latin typeface="Calibri"/>
                          <a:cs typeface="Calibri"/>
                        </a:rPr>
                        <a:t>tt</a:t>
                      </a:r>
                      <a:r>
                        <a:rPr sz="155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55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550" spc="-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55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550" spc="-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550" spc="-10" dirty="0">
                          <a:latin typeface="Calibri"/>
                          <a:cs typeface="Calibri"/>
                        </a:rPr>
                        <a:t>co</a:t>
                      </a:r>
                      <a:r>
                        <a:rPr sz="1550" spc="-2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55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550" spc="-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550" dirty="0">
                          <a:latin typeface="Calibri"/>
                          <a:cs typeface="Calibri"/>
                        </a:rPr>
                        <a:t>è</a:t>
                      </a:r>
                      <a:r>
                        <a:rPr sz="1550" spc="-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550" spc="3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550" spc="-3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550" spc="-1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550" spc="-3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550" dirty="0">
                          <a:latin typeface="Calibri"/>
                          <a:cs typeface="Calibri"/>
                        </a:rPr>
                        <a:t>o </a:t>
                      </a:r>
                      <a:r>
                        <a:rPr sz="1550" spc="3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550" spc="20" dirty="0">
                          <a:latin typeface="Calibri"/>
                          <a:cs typeface="Calibri"/>
                        </a:rPr>
                        <a:t>v</a:t>
                      </a:r>
                      <a:r>
                        <a:rPr sz="1550" spc="-1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550" spc="-30" dirty="0">
                          <a:latin typeface="Calibri"/>
                          <a:cs typeface="Calibri"/>
                        </a:rPr>
                        <a:t>lt</a:t>
                      </a:r>
                      <a:r>
                        <a:rPr sz="155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55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550" spc="-5" dirty="0">
                          <a:latin typeface="Calibri"/>
                          <a:cs typeface="Calibri"/>
                        </a:rPr>
                        <a:t>q</a:t>
                      </a:r>
                      <a:r>
                        <a:rPr sz="1550" spc="-10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1550" spc="-4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550" spc="3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550" spc="-3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55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55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550" spc="-30" dirty="0" err="1">
                          <a:latin typeface="Calibri"/>
                          <a:cs typeface="Calibri"/>
                        </a:rPr>
                        <a:t>i</a:t>
                      </a:r>
                      <a:r>
                        <a:rPr sz="1550" spc="-5" dirty="0" err="1">
                          <a:latin typeface="Calibri"/>
                          <a:cs typeface="Calibri"/>
                        </a:rPr>
                        <a:t>n</a:t>
                      </a:r>
                      <a:r>
                        <a:rPr sz="1550" spc="30" dirty="0" err="1">
                          <a:latin typeface="Calibri"/>
                          <a:cs typeface="Calibri"/>
                        </a:rPr>
                        <a:t>s</a:t>
                      </a:r>
                      <a:r>
                        <a:rPr sz="1550" spc="-40" dirty="0" err="1">
                          <a:latin typeface="Calibri"/>
                          <a:cs typeface="Calibri"/>
                        </a:rPr>
                        <a:t>e</a:t>
                      </a:r>
                      <a:r>
                        <a:rPr sz="1550" dirty="0" err="1">
                          <a:latin typeface="Calibri"/>
                          <a:cs typeface="Calibri"/>
                        </a:rPr>
                        <a:t>gn</a:t>
                      </a:r>
                      <a:r>
                        <a:rPr sz="1550" spc="-20" dirty="0" err="1">
                          <a:latin typeface="Calibri"/>
                          <a:cs typeface="Calibri"/>
                        </a:rPr>
                        <a:t>am</a:t>
                      </a:r>
                      <a:r>
                        <a:rPr sz="1550" spc="-40" dirty="0" err="1">
                          <a:latin typeface="Calibri"/>
                          <a:cs typeface="Calibri"/>
                        </a:rPr>
                        <a:t>e</a:t>
                      </a:r>
                      <a:r>
                        <a:rPr sz="1550" spc="-5" dirty="0" err="1">
                          <a:latin typeface="Calibri"/>
                          <a:cs typeface="Calibri"/>
                        </a:rPr>
                        <a:t>n</a:t>
                      </a:r>
                      <a:r>
                        <a:rPr sz="1550" spc="-35" dirty="0" err="1">
                          <a:latin typeface="Calibri"/>
                          <a:cs typeface="Calibri"/>
                        </a:rPr>
                        <a:t>t</a:t>
                      </a:r>
                      <a:r>
                        <a:rPr sz="1550" spc="-10" dirty="0" err="1">
                          <a:latin typeface="Calibri"/>
                          <a:cs typeface="Calibri"/>
                        </a:rPr>
                        <a:t>o</a:t>
                      </a:r>
                      <a:r>
                        <a:rPr sz="1550" dirty="0">
                          <a:latin typeface="Calibri"/>
                          <a:cs typeface="Calibri"/>
                        </a:rPr>
                        <a:t>?</a:t>
                      </a:r>
                      <a:r>
                        <a:rPr lang="it-IT" sz="1550" dirty="0">
                          <a:latin typeface="+mn-lt"/>
                          <a:cs typeface="Calibri"/>
                        </a:rPr>
                        <a:t> Sei complessivamente soddisfatto delle modalità di erogazione ONLINE, se adottate?</a:t>
                      </a:r>
                      <a:endParaRPr sz="155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784">
                      <a:solidFill>
                        <a:srgbClr val="000000"/>
                      </a:solidFill>
                      <a:prstDash val="solid"/>
                    </a:lnL>
                    <a:lnR w="10784">
                      <a:solidFill>
                        <a:srgbClr val="000000"/>
                      </a:solidFill>
                      <a:prstDash val="solid"/>
                    </a:lnR>
                    <a:lnT w="11727">
                      <a:solidFill>
                        <a:srgbClr val="000000"/>
                      </a:solidFill>
                      <a:prstDash val="solid"/>
                    </a:lnT>
                    <a:lnB w="11727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6359">
                <a:tc>
                  <a:txBody>
                    <a:bodyPr/>
                    <a:lstStyle/>
                    <a:p>
                      <a:pPr marL="27305">
                        <a:lnSpc>
                          <a:spcPct val="100000"/>
                        </a:lnSpc>
                      </a:pPr>
                      <a:r>
                        <a:rPr sz="1550" spc="1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550" spc="20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1550" dirty="0">
                          <a:latin typeface="Calibri"/>
                          <a:cs typeface="Calibri"/>
                        </a:rPr>
                        <a:t>5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784">
                      <a:solidFill>
                        <a:srgbClr val="000000"/>
                      </a:solidFill>
                      <a:prstDash val="solid"/>
                    </a:lnL>
                    <a:lnR w="10784">
                      <a:solidFill>
                        <a:srgbClr val="000000"/>
                      </a:solidFill>
                      <a:prstDash val="solid"/>
                    </a:lnR>
                    <a:lnT w="11727">
                      <a:solidFill>
                        <a:srgbClr val="000000"/>
                      </a:solidFill>
                      <a:prstDash val="solid"/>
                    </a:lnT>
                    <a:lnB w="1172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940" marR="576580">
                        <a:lnSpc>
                          <a:spcPct val="111400"/>
                        </a:lnSpc>
                      </a:pPr>
                      <a:r>
                        <a:rPr sz="1550" spc="1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550" spc="-4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55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550" spc="-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550" spc="-3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550" spc="-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550" spc="-3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550" spc="-4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550" spc="2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550" spc="-4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550" spc="35" dirty="0">
                          <a:latin typeface="Calibri"/>
                          <a:cs typeface="Calibri"/>
                        </a:rPr>
                        <a:t>ss</a:t>
                      </a:r>
                      <a:r>
                        <a:rPr sz="1550" spc="-1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550" spc="-3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55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55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550" spc="-1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550" dirty="0">
                          <a:latin typeface="Calibri"/>
                          <a:cs typeface="Calibri"/>
                        </a:rPr>
                        <a:t>g</a:t>
                      </a:r>
                      <a:r>
                        <a:rPr sz="1550" spc="-35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55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550" spc="-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550" spc="-1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550" spc="2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550" dirty="0">
                          <a:latin typeface="Calibri"/>
                          <a:cs typeface="Calibri"/>
                        </a:rPr>
                        <a:t>g</a:t>
                      </a:r>
                      <a:r>
                        <a:rPr sz="1550" spc="-1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550" spc="-2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550" spc="-4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550" spc="-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550" spc="-3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55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550" spc="-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550" spc="-3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550" spc="2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550" spc="-1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550" spc="-30" dirty="0">
                          <a:latin typeface="Calibri"/>
                          <a:cs typeface="Calibri"/>
                        </a:rPr>
                        <a:t>tt</a:t>
                      </a:r>
                      <a:r>
                        <a:rPr sz="1550" spc="-1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550" spc="-3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55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550" spc="-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550" spc="-3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55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55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550" spc="-5" dirty="0">
                          <a:latin typeface="Calibri"/>
                          <a:cs typeface="Calibri"/>
                        </a:rPr>
                        <a:t>q</a:t>
                      </a:r>
                      <a:r>
                        <a:rPr sz="1550" spc="-10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1550" spc="-4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550" spc="3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550" spc="-3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550" dirty="0">
                          <a:latin typeface="Calibri"/>
                          <a:cs typeface="Calibri"/>
                        </a:rPr>
                        <a:t>o </a:t>
                      </a:r>
                      <a:r>
                        <a:rPr sz="1550" spc="-3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550" spc="-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550" spc="3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550" spc="-4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550" dirty="0">
                          <a:latin typeface="Calibri"/>
                          <a:cs typeface="Calibri"/>
                        </a:rPr>
                        <a:t>gn</a:t>
                      </a:r>
                      <a:r>
                        <a:rPr sz="1550" spc="-20" dirty="0">
                          <a:latin typeface="Calibri"/>
                          <a:cs typeface="Calibri"/>
                        </a:rPr>
                        <a:t>am</a:t>
                      </a:r>
                      <a:r>
                        <a:rPr sz="1550" spc="-4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550" spc="-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550" spc="-3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550" spc="-1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550" dirty="0">
                          <a:latin typeface="Calibri"/>
                          <a:cs typeface="Calibri"/>
                        </a:rPr>
                        <a:t>?</a:t>
                      </a:r>
                    </a:p>
                  </a:txBody>
                  <a:tcPr marL="0" marR="0" marT="0" marB="0">
                    <a:lnL w="10784">
                      <a:solidFill>
                        <a:srgbClr val="000000"/>
                      </a:solidFill>
                      <a:prstDash val="solid"/>
                    </a:lnL>
                    <a:lnR w="10784">
                      <a:solidFill>
                        <a:srgbClr val="000000"/>
                      </a:solidFill>
                      <a:prstDash val="solid"/>
                    </a:lnR>
                    <a:lnT w="11727">
                      <a:solidFill>
                        <a:srgbClr val="000000"/>
                      </a:solidFill>
                      <a:prstDash val="solid"/>
                    </a:lnT>
                    <a:lnB w="11727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6728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E01FEB0-A9E3-434D-9ACF-2F0C6EAEF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C00000"/>
                </a:solidFill>
              </a:rPr>
              <a:t>Questionari: COME RISPONDERE?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9CBF744-100C-2D43-8184-0791AFA4A6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5460" y="1690688"/>
            <a:ext cx="10740513" cy="4484825"/>
          </a:xfrm>
        </p:spPr>
        <p:txBody>
          <a:bodyPr>
            <a:normAutofit/>
          </a:bodyPr>
          <a:lstStyle/>
          <a:p>
            <a:r>
              <a:rPr lang="it-IT" dirty="0"/>
              <a:t>Le risposte sono fornite dallo studente su scala ordinale a 4 modalità :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r>
              <a:rPr lang="it-IT" dirty="0"/>
              <a:t>Per le successive finalità di analisi statistica, le risposte di ogni studente vengono poi convertite in scala cardinale nei punteggi 2, 5, 7 e 10</a:t>
            </a:r>
          </a:p>
        </p:txBody>
      </p:sp>
      <p:sp>
        <p:nvSpPr>
          <p:cNvPr id="4" name="Segnaposto contenuto 2">
            <a:extLst>
              <a:ext uri="{FF2B5EF4-FFF2-40B4-BE49-F238E27FC236}">
                <a16:creationId xmlns:a16="http://schemas.microsoft.com/office/drawing/2014/main" id="{039D009F-3FDD-4642-A0A0-247FCF516A21}"/>
              </a:ext>
            </a:extLst>
          </p:cNvPr>
          <p:cNvSpPr txBox="1">
            <a:spLocks/>
          </p:cNvSpPr>
          <p:nvPr/>
        </p:nvSpPr>
        <p:spPr>
          <a:xfrm>
            <a:off x="1682544" y="2226546"/>
            <a:ext cx="9983429" cy="25371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/>
              <a:t>decisamente no (= molto negativo o per nulla soddisfatto)</a:t>
            </a:r>
          </a:p>
          <a:p>
            <a:r>
              <a:rPr lang="it-IT" dirty="0"/>
              <a:t>più no che sì       (= piuttosto negativo o poco soddisfatto)</a:t>
            </a:r>
          </a:p>
          <a:p>
            <a:r>
              <a:rPr lang="it-IT" dirty="0"/>
              <a:t>più sì che no       (= abbastanza positivo o mediamente soddisfatto)</a:t>
            </a:r>
          </a:p>
          <a:p>
            <a:r>
              <a:rPr lang="it-IT" dirty="0"/>
              <a:t>decisamente sì   (= molto positivo o completamente soddisfatto)</a:t>
            </a:r>
          </a:p>
        </p:txBody>
      </p:sp>
    </p:spTree>
    <p:extLst>
      <p:ext uri="{BB962C8B-B14F-4D97-AF65-F5344CB8AC3E}">
        <p14:creationId xmlns:p14="http://schemas.microsoft.com/office/powerpoint/2010/main" val="628369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E01FEB0-A9E3-434D-9ACF-2F0C6EAEF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63331"/>
          </a:xfrm>
        </p:spPr>
        <p:txBody>
          <a:bodyPr/>
          <a:lstStyle/>
          <a:p>
            <a:r>
              <a:rPr lang="it-IT" dirty="0">
                <a:solidFill>
                  <a:srgbClr val="C00000"/>
                </a:solidFill>
              </a:rPr>
              <a:t>Uso dei risultati dei questionari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9CBF744-100C-2D43-8184-0791AFA4A6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9705" y="1528456"/>
            <a:ext cx="10740513" cy="2394616"/>
          </a:xfrm>
        </p:spPr>
        <p:txBody>
          <a:bodyPr>
            <a:normAutofit/>
          </a:bodyPr>
          <a:lstStyle/>
          <a:p>
            <a:r>
              <a:rPr lang="it-IT" dirty="0"/>
              <a:t>Elaborazione statistica dei questionari a cura del gruppo </a:t>
            </a:r>
            <a:r>
              <a:rPr lang="it-IT" dirty="0" err="1"/>
              <a:t>Valmon</a:t>
            </a:r>
            <a:endParaRPr lang="it-IT" dirty="0"/>
          </a:p>
          <a:p>
            <a:r>
              <a:rPr lang="it-IT" dirty="0"/>
              <a:t>Pubblicazione dei risultati sul sito</a:t>
            </a:r>
          </a:p>
          <a:p>
            <a:pPr marL="0" indent="0">
              <a:buNone/>
            </a:pPr>
            <a:r>
              <a:rPr lang="it-IT" dirty="0"/>
              <a:t>        </a:t>
            </a:r>
            <a:r>
              <a:rPr lang="it-IT" dirty="0">
                <a:hlinkClick r:id="rId2"/>
              </a:rPr>
              <a:t>https://sisvaldidat.unifi.it/index.php</a:t>
            </a:r>
            <a:endParaRPr lang="it-IT" dirty="0"/>
          </a:p>
          <a:p>
            <a:r>
              <a:rPr lang="it-IT" dirty="0"/>
              <a:t>I risultati della valutazione sono utilizzati dal Gruppo di Riesame, dal Consiglio Didattico e dagli Organi di Governo dell’Ateneo per:</a:t>
            </a:r>
          </a:p>
        </p:txBody>
      </p:sp>
      <p:sp>
        <p:nvSpPr>
          <p:cNvPr id="5" name="Segnaposto contenuto 2">
            <a:extLst>
              <a:ext uri="{FF2B5EF4-FFF2-40B4-BE49-F238E27FC236}">
                <a16:creationId xmlns:a16="http://schemas.microsoft.com/office/drawing/2014/main" id="{0D1C8C59-281F-4D29-B34B-1F98E2195746}"/>
              </a:ext>
            </a:extLst>
          </p:cNvPr>
          <p:cNvSpPr txBox="1">
            <a:spLocks/>
          </p:cNvSpPr>
          <p:nvPr/>
        </p:nvSpPr>
        <p:spPr>
          <a:xfrm>
            <a:off x="1659191" y="3923072"/>
            <a:ext cx="9694609" cy="20573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alibri" panose="020F0502020204030204" pitchFamily="34" charset="0"/>
              <a:buChar char="-"/>
            </a:pPr>
            <a:r>
              <a:rPr lang="it-IT" dirty="0"/>
              <a:t>monitorare l’andamento della didattica</a:t>
            </a:r>
          </a:p>
          <a:p>
            <a:pPr>
              <a:buFont typeface="Calibri" panose="020F0502020204030204" pitchFamily="34" charset="0"/>
              <a:buChar char="-"/>
            </a:pPr>
            <a:r>
              <a:rPr lang="it-IT" dirty="0"/>
              <a:t>identificare le criticità</a:t>
            </a:r>
          </a:p>
          <a:p>
            <a:pPr>
              <a:buFont typeface="Calibri" panose="020F0502020204030204" pitchFamily="34" charset="0"/>
              <a:buChar char="-"/>
            </a:pPr>
            <a:r>
              <a:rPr lang="it-IT" dirty="0"/>
              <a:t>individuare e attuare le eventuali azioni correttive</a:t>
            </a:r>
          </a:p>
          <a:p>
            <a:pPr>
              <a:buFont typeface="Calibri" panose="020F0502020204030204" pitchFamily="34" charset="0"/>
              <a:buChar char="-"/>
            </a:pPr>
            <a:r>
              <a:rPr lang="it-IT" dirty="0"/>
              <a:t>migliorare il servizio reso agli studenti</a:t>
            </a:r>
          </a:p>
          <a:p>
            <a:pPr>
              <a:buFont typeface="Calibri" panose="020F0502020204030204" pitchFamily="34" charset="0"/>
              <a:buChar char="-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45789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9776B48D-EFCD-F343-9753-9850D322E5C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C00000"/>
                </a:solidFill>
              </a:rPr>
              <a:t>Corso di laurea triennale in FILOSOFIA</a:t>
            </a:r>
            <a:br>
              <a:rPr lang="it-IT" b="1" dirty="0">
                <a:solidFill>
                  <a:srgbClr val="C00000"/>
                </a:solidFill>
              </a:rPr>
            </a:br>
            <a:r>
              <a:rPr lang="it-IT" sz="4000" b="1" dirty="0">
                <a:solidFill>
                  <a:srgbClr val="C00000"/>
                </a:solidFill>
              </a:rPr>
              <a:t>Organizzazione </a:t>
            </a:r>
            <a:endParaRPr lang="it-IT" b="1" dirty="0">
              <a:solidFill>
                <a:srgbClr val="C00000"/>
              </a:solidFill>
            </a:endParaRPr>
          </a:p>
        </p:txBody>
      </p:sp>
      <p:sp>
        <p:nvSpPr>
          <p:cNvPr id="4" name="Sottotitolo 3">
            <a:extLst>
              <a:ext uri="{FF2B5EF4-FFF2-40B4-BE49-F238E27FC236}">
                <a16:creationId xmlns:a16="http://schemas.microsoft.com/office/drawing/2014/main" id="{5809B4E6-881F-E449-90F7-04AA8AC410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93704"/>
            <a:ext cx="9144000" cy="964096"/>
          </a:xfrm>
        </p:spPr>
        <p:txBody>
          <a:bodyPr/>
          <a:lstStyle/>
          <a:p>
            <a:r>
              <a:rPr lang="it-IT" dirty="0"/>
              <a:t>Prof. </a:t>
            </a:r>
            <a:r>
              <a:rPr lang="it-IT" dirty="0">
                <a:solidFill>
                  <a:srgbClr val="FF0000"/>
                </a:solidFill>
              </a:rPr>
              <a:t>Giuseppe Cospito</a:t>
            </a:r>
            <a:r>
              <a:rPr lang="it-IT" dirty="0"/>
              <a:t>, Responsabile del Corso di laurea in </a:t>
            </a:r>
            <a:r>
              <a:rPr lang="it-IT" dirty="0">
                <a:solidFill>
                  <a:srgbClr val="FF0000"/>
                </a:solidFill>
              </a:rPr>
              <a:t>Filosofia</a:t>
            </a:r>
          </a:p>
        </p:txBody>
      </p:sp>
    </p:spTree>
    <p:extLst>
      <p:ext uri="{BB962C8B-B14F-4D97-AF65-F5344CB8AC3E}">
        <p14:creationId xmlns:p14="http://schemas.microsoft.com/office/powerpoint/2010/main" val="1283296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E01FEB0-A9E3-434D-9ACF-2F0C6EAEF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C00000"/>
                </a:solidFill>
              </a:rPr>
              <a:t>La struttura che gestisce il Corso di Laurea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9CBF744-100C-2D43-8184-0791AFA4A6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1663"/>
            <a:ext cx="10515600" cy="4524580"/>
          </a:xfrm>
        </p:spPr>
        <p:txBody>
          <a:bodyPr>
            <a:normAutofit/>
          </a:bodyPr>
          <a:lstStyle/>
          <a:p>
            <a:pPr algn="just"/>
            <a:r>
              <a:rPr lang="it-IT" dirty="0"/>
              <a:t>Il Corso di Laurea in Filosofia è gestito, insieme al corso di laurea magistrale in Filosofia, dal Consiglio Didattico di FILOSOFIA, il cui presidente è il </a:t>
            </a:r>
            <a:r>
              <a:rPr lang="it-IT" b="1" dirty="0">
                <a:solidFill>
                  <a:srgbClr val="FF0000"/>
                </a:solidFill>
              </a:rPr>
              <a:t>prof. Sergio Filippo Magni</a:t>
            </a:r>
          </a:p>
          <a:p>
            <a:pPr algn="just"/>
            <a:r>
              <a:rPr lang="it-IT" dirty="0"/>
              <a:t>Il Consiglio Didattico prepara i Piani di Studio e i Regolamenti per ogni anno, assegna i docenti agli insegnamenti, esamina le pratiche presentate dagli studenti (riconoscimenti, piani individuali, ecc.) e discute tutti i problemi dei corsi di laurea</a:t>
            </a:r>
          </a:p>
          <a:p>
            <a:pPr algn="just"/>
            <a:r>
              <a:rPr lang="it-IT" dirty="0"/>
              <a:t>La gestione operativa di ogni corso è delegata al Responsabile del  corso</a:t>
            </a:r>
          </a:p>
          <a:p>
            <a:r>
              <a:rPr lang="it-IT" dirty="0"/>
              <a:t>Nel Consiglio Didattico siede una rappresentanza degli studenti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37117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E01FEB0-A9E3-434D-9ACF-2F0C6EAEF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C00000"/>
                </a:solidFill>
              </a:rPr>
              <a:t>Persone di riferimento per il Corso di Laurea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9CBF744-100C-2D43-8184-0791AFA4A6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1663"/>
            <a:ext cx="10515600" cy="4524580"/>
          </a:xfrm>
        </p:spPr>
        <p:txBody>
          <a:bodyPr>
            <a:normAutofit/>
          </a:bodyPr>
          <a:lstStyle/>
          <a:p>
            <a:r>
              <a:rPr lang="it-IT" dirty="0"/>
              <a:t>Responsabile del Corso di Laurea:</a:t>
            </a:r>
          </a:p>
          <a:p>
            <a:pPr marL="0" indent="0">
              <a:buNone/>
            </a:pPr>
            <a:r>
              <a:rPr lang="it-IT" dirty="0"/>
              <a:t>       </a:t>
            </a:r>
            <a:r>
              <a:rPr lang="it-IT" b="1" dirty="0">
                <a:solidFill>
                  <a:srgbClr val="FF0000"/>
                </a:solidFill>
              </a:rPr>
              <a:t>prof. Giuseppe Cospito</a:t>
            </a:r>
          </a:p>
          <a:p>
            <a:r>
              <a:rPr lang="it-IT" dirty="0"/>
              <a:t>Referente per i piani di studio</a:t>
            </a:r>
          </a:p>
          <a:p>
            <a:pPr marL="0" indent="0">
              <a:buNone/>
            </a:pPr>
            <a:r>
              <a:rPr lang="it-IT" dirty="0"/>
              <a:t>       </a:t>
            </a:r>
            <a:r>
              <a:rPr lang="it-IT" b="1" dirty="0">
                <a:solidFill>
                  <a:srgbClr val="FF0000"/>
                </a:solidFill>
              </a:rPr>
              <a:t>prof. Donatella Savio</a:t>
            </a:r>
            <a:endParaRPr lang="it-IT" dirty="0"/>
          </a:p>
          <a:p>
            <a:r>
              <a:rPr lang="it-IT" dirty="0"/>
              <a:t>Rappresentanti degli studenti nel Consiglio Didattico:</a:t>
            </a:r>
          </a:p>
          <a:p>
            <a:pPr marL="0" indent="0">
              <a:buNone/>
            </a:pPr>
            <a:r>
              <a:rPr lang="it-IT" dirty="0"/>
              <a:t>       </a:t>
            </a:r>
            <a:r>
              <a:rPr lang="it-IT" b="1" dirty="0">
                <a:solidFill>
                  <a:srgbClr val="FF0000"/>
                </a:solidFill>
              </a:rPr>
              <a:t>Gabriele Ferrotti</a:t>
            </a:r>
          </a:p>
          <a:p>
            <a:pPr marL="0" indent="0">
              <a:buNone/>
            </a:pPr>
            <a:r>
              <a:rPr lang="it-IT" b="1" dirty="0">
                <a:solidFill>
                  <a:srgbClr val="FF0000"/>
                </a:solidFill>
              </a:rPr>
              <a:t>       Vittoria Pompilio D’</a:t>
            </a:r>
            <a:r>
              <a:rPr lang="it-IT" b="1" dirty="0" err="1">
                <a:solidFill>
                  <a:srgbClr val="FF0000"/>
                </a:solidFill>
              </a:rPr>
              <a:t>Alicandro</a:t>
            </a:r>
            <a:endParaRPr lang="it-IT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3869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E01FEB0-A9E3-434D-9ACF-2F0C6EAEF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C00000"/>
                </a:solidFill>
              </a:rPr>
              <a:t>Perché è necessario anche il vostro aiuto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9CBF744-100C-2D43-8184-0791AFA4A6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1662"/>
            <a:ext cx="10515600" cy="4484825"/>
          </a:xfrm>
        </p:spPr>
        <p:txBody>
          <a:bodyPr>
            <a:normAutofit/>
          </a:bodyPr>
          <a:lstStyle/>
          <a:p>
            <a:pPr algn="just"/>
            <a:r>
              <a:rPr lang="it-IT" dirty="0"/>
              <a:t>Il nostro obbiettivo principale, come docenti universitari, è quello di offrirvi un percorso didattico efficiente e utile alla vostra preparazione e al vostro futuro</a:t>
            </a:r>
          </a:p>
          <a:p>
            <a:pPr algn="just"/>
            <a:r>
              <a:rPr lang="it-IT" dirty="0"/>
              <a:t>Per farlo al meglio, abbiamo però bisogno del vostro aiuto: solo voi siete in grado di segnalarci eventuali problemi e criticità</a:t>
            </a:r>
          </a:p>
          <a:p>
            <a:pPr algn="just"/>
            <a:r>
              <a:rPr lang="it-IT" dirty="0"/>
              <a:t>Queste criticità possono riguardare gli spazi, le aule e le attrezzature, come anche l’organizzazione del vostro corso di laurea e dei singoli insegnamenti e l’efficacia dell’attività didattica</a:t>
            </a:r>
          </a:p>
          <a:p>
            <a:pPr algn="just"/>
            <a:r>
              <a:rPr lang="it-IT" dirty="0"/>
              <a:t>Ci sono vari strumenti a vostra disposizione per segnalare i problemi e aiutarci a risolverli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65238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E01FEB0-A9E3-434D-9ACF-2F0C6EAEF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C00000"/>
                </a:solidFill>
              </a:rPr>
              <a:t>1) Studenti nel Gruppo del Riesame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9CBF744-100C-2D43-8184-0791AFA4A6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1663"/>
            <a:ext cx="10515600" cy="4524580"/>
          </a:xfrm>
        </p:spPr>
        <p:txBody>
          <a:bodyPr>
            <a:normAutofit/>
          </a:bodyPr>
          <a:lstStyle/>
          <a:p>
            <a:pPr algn="just"/>
            <a:r>
              <a:rPr lang="it-IT" dirty="0"/>
              <a:t>Per ogni Corso di Studio è attivo un Gruppo del Riesame, incaricato di verificare e discutere l’andamento del corso, di esaminare i questionari di valutazione della didattica, l’andamento delle carriere, </a:t>
            </a:r>
            <a:r>
              <a:rPr lang="it-IT" dirty="0" err="1"/>
              <a:t>ecc</a:t>
            </a:r>
            <a:r>
              <a:rPr lang="it-IT" dirty="0"/>
              <a:t>…</a:t>
            </a:r>
          </a:p>
          <a:p>
            <a:pPr algn="just"/>
            <a:r>
              <a:rPr lang="it-IT" dirty="0"/>
              <a:t>Oltre ai rappresentanti degli studenti nel Consiglio Didattico, si può quindi far riferimento allo studente inserito nel Gruppo del Riesame, che è:</a:t>
            </a:r>
          </a:p>
          <a:p>
            <a:pPr marL="0" indent="0">
              <a:buNone/>
            </a:pPr>
            <a:r>
              <a:rPr lang="it-IT" b="1" dirty="0">
                <a:solidFill>
                  <a:srgbClr val="FF0000"/>
                </a:solidFill>
              </a:rPr>
              <a:t>       Vittoria Pompilio D’</a:t>
            </a:r>
            <a:r>
              <a:rPr lang="it-IT" b="1" dirty="0" err="1">
                <a:solidFill>
                  <a:srgbClr val="FF0000"/>
                </a:solidFill>
              </a:rPr>
              <a:t>Alicandro</a:t>
            </a:r>
            <a:endParaRPr lang="it-IT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1306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E01FEB0-A9E3-434D-9ACF-2F0C6EAEF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C00000"/>
                </a:solidFill>
              </a:rPr>
              <a:t>2) Commissione Paritetica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9CBF744-100C-2D43-8184-0791AFA4A6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1663"/>
            <a:ext cx="10515600" cy="452458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it-IT" dirty="0"/>
              <a:t>A livello del Dipartimento di Studi umanistici è attiva una Commissione Paritetica Docenti Studenti, incaricata di evidenziare problemi e criticità di tutti i Corsi di Studio</a:t>
            </a:r>
          </a:p>
          <a:p>
            <a:r>
              <a:rPr lang="it-IT" dirty="0"/>
              <a:t>Presidente della Commissione Paritetica:</a:t>
            </a:r>
          </a:p>
          <a:p>
            <a:pPr marL="0" indent="0">
              <a:buNone/>
            </a:pPr>
            <a:r>
              <a:rPr lang="it-IT" dirty="0"/>
              <a:t>       </a:t>
            </a:r>
            <a:r>
              <a:rPr lang="it-IT" b="1" dirty="0">
                <a:solidFill>
                  <a:srgbClr val="FF0000"/>
                </a:solidFill>
              </a:rPr>
              <a:t>prof. Giuseppe Antonelli</a:t>
            </a:r>
          </a:p>
          <a:p>
            <a:r>
              <a:rPr lang="it-IT" dirty="0"/>
              <a:t>Rappresentanti degli studenti nella Commissione Paritetica:</a:t>
            </a:r>
          </a:p>
          <a:p>
            <a:pPr marL="227330" indent="0" algn="l">
              <a:spcAft>
                <a:spcPts val="0"/>
              </a:spcAft>
              <a:buNone/>
            </a:pPr>
            <a:r>
              <a:rPr lang="it-IT" b="1" dirty="0">
                <a:solidFill>
                  <a:srgbClr val="FF0000"/>
                </a:solidFill>
              </a:rPr>
              <a:t>    Marco Barzaghi </a:t>
            </a:r>
          </a:p>
          <a:p>
            <a:pPr marL="227330" indent="0">
              <a:buNone/>
            </a:pPr>
            <a:r>
              <a:rPr lang="it-IT" b="1" dirty="0">
                <a:solidFill>
                  <a:srgbClr val="FF0000"/>
                </a:solidFill>
              </a:rPr>
              <a:t>    Fabio Campo</a:t>
            </a:r>
          </a:p>
          <a:p>
            <a:pPr marL="227330" indent="0">
              <a:buNone/>
            </a:pPr>
            <a:r>
              <a:rPr lang="it-IT" b="1" dirty="0">
                <a:solidFill>
                  <a:srgbClr val="FF0000"/>
                </a:solidFill>
              </a:rPr>
              <a:t>    </a:t>
            </a:r>
            <a:r>
              <a:rPr lang="it-IT" b="1">
                <a:solidFill>
                  <a:srgbClr val="FF0000"/>
                </a:solidFill>
              </a:rPr>
              <a:t>Eleonora Faga</a:t>
            </a:r>
            <a:endParaRPr lang="it-IT" b="1" dirty="0">
              <a:solidFill>
                <a:srgbClr val="FF0000"/>
              </a:solidFill>
            </a:endParaRPr>
          </a:p>
          <a:p>
            <a:pPr marL="227330" indent="0">
              <a:buNone/>
            </a:pPr>
            <a:r>
              <a:rPr lang="it-IT" b="1" dirty="0">
                <a:solidFill>
                  <a:srgbClr val="FF0000"/>
                </a:solidFill>
              </a:rPr>
              <a:t>    </a:t>
            </a:r>
            <a:r>
              <a:rPr lang="it-IT" b="1" dirty="0" err="1">
                <a:solidFill>
                  <a:srgbClr val="FF0000"/>
                </a:solidFill>
              </a:rPr>
              <a:t>Vyara</a:t>
            </a:r>
            <a:r>
              <a:rPr lang="it-IT" b="1" dirty="0">
                <a:solidFill>
                  <a:srgbClr val="FF0000"/>
                </a:solidFill>
              </a:rPr>
              <a:t> </a:t>
            </a:r>
            <a:r>
              <a:rPr lang="it-IT" b="1" dirty="0" err="1">
                <a:solidFill>
                  <a:srgbClr val="FF0000"/>
                </a:solidFill>
              </a:rPr>
              <a:t>Plamenova</a:t>
            </a:r>
            <a:r>
              <a:rPr lang="it-IT" b="1" dirty="0">
                <a:solidFill>
                  <a:srgbClr val="FF0000"/>
                </a:solidFill>
              </a:rPr>
              <a:t> </a:t>
            </a:r>
            <a:r>
              <a:rPr lang="it-IT" b="1" dirty="0" err="1">
                <a:solidFill>
                  <a:srgbClr val="FF0000"/>
                </a:solidFill>
              </a:rPr>
              <a:t>Slavcheva</a:t>
            </a:r>
            <a:endParaRPr lang="it-IT" b="1" dirty="0">
              <a:solidFill>
                <a:srgbClr val="FF0000"/>
              </a:solidFill>
            </a:endParaRPr>
          </a:p>
          <a:p>
            <a:pPr marL="227330" indent="0">
              <a:buNone/>
            </a:pPr>
            <a:r>
              <a:rPr lang="it-IT" b="1" dirty="0">
                <a:solidFill>
                  <a:srgbClr val="FF0000"/>
                </a:solidFill>
              </a:rPr>
              <a:t>    Vittoria Pompilio D’</a:t>
            </a:r>
            <a:r>
              <a:rPr lang="it-IT" b="1" dirty="0" err="1">
                <a:solidFill>
                  <a:srgbClr val="FF0000"/>
                </a:solidFill>
              </a:rPr>
              <a:t>Alicandro</a:t>
            </a:r>
            <a:endParaRPr lang="it-IT" b="1" dirty="0">
              <a:solidFill>
                <a:srgbClr val="FF0000"/>
              </a:solidFill>
            </a:endParaRPr>
          </a:p>
          <a:p>
            <a:pPr marL="227330" indent="0">
              <a:buNone/>
            </a:pPr>
            <a:r>
              <a:rPr lang="it-IT" b="1" dirty="0">
                <a:solidFill>
                  <a:srgbClr val="FF0000"/>
                </a:solidFill>
              </a:rPr>
              <a:t>    Michele </a:t>
            </a:r>
            <a:r>
              <a:rPr lang="it-IT" b="1" dirty="0" err="1">
                <a:solidFill>
                  <a:srgbClr val="FF0000"/>
                </a:solidFill>
              </a:rPr>
              <a:t>Rozzini</a:t>
            </a:r>
            <a:r>
              <a:rPr lang="it-IT" b="1" dirty="0">
                <a:solidFill>
                  <a:srgbClr val="FF0000"/>
                </a:solidFill>
              </a:rPr>
              <a:t> </a:t>
            </a:r>
          </a:p>
          <a:p>
            <a:pPr marL="227330" indent="0" algn="l">
              <a:spcAft>
                <a:spcPts val="0"/>
              </a:spcAft>
              <a:buNone/>
            </a:pPr>
            <a:r>
              <a:rPr lang="it-IT" b="1" dirty="0">
                <a:solidFill>
                  <a:srgbClr val="FF0000"/>
                </a:solidFill>
              </a:rPr>
              <a:t>    </a:t>
            </a:r>
          </a:p>
          <a:p>
            <a:pPr marL="227330" indent="0" algn="l">
              <a:spcAft>
                <a:spcPts val="0"/>
              </a:spcAft>
              <a:buNone/>
            </a:pPr>
            <a:r>
              <a:rPr lang="it-IT" b="1" dirty="0">
                <a:solidFill>
                  <a:srgbClr val="FF0000"/>
                </a:solidFill>
              </a:rPr>
              <a:t>   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636424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E01FEB0-A9E3-434D-9ACF-2F0C6EAEF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C00000"/>
                </a:solidFill>
              </a:rPr>
              <a:t>3) Questionari di valutazione della didattica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9CBF744-100C-2D43-8184-0791AFA4A6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531662"/>
            <a:ext cx="11353801" cy="4484825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dirty="0"/>
              <a:t>Rilevazione dell’opinione degli studenti rivolta a tutti gli studenti dei corsi di Laurea o Laurea magistrale</a:t>
            </a:r>
          </a:p>
          <a:p>
            <a:pPr algn="just"/>
            <a:r>
              <a:rPr lang="it-IT" dirty="0"/>
              <a:t>Compilazione online di un questionario per ogni insegnamento o modulo del piano di studio dello studente, e per ogni docente titolare dell’insegnamento</a:t>
            </a:r>
          </a:p>
          <a:p>
            <a:r>
              <a:rPr lang="it-IT" dirty="0"/>
              <a:t>Apertura della compilazione comunicata via e-mail</a:t>
            </a:r>
          </a:p>
          <a:p>
            <a:r>
              <a:rPr lang="it-IT" dirty="0"/>
              <a:t>Domande differenziate per studenti “frequentanti” e “non frequentanti”</a:t>
            </a:r>
          </a:p>
          <a:p>
            <a:pPr marL="0" indent="0">
              <a:buNone/>
            </a:pPr>
            <a:r>
              <a:rPr lang="it-IT" dirty="0"/>
              <a:t>    - “non frequentanti”: una domanda sui motivi della mancata frequenza </a:t>
            </a:r>
          </a:p>
          <a:p>
            <a:pPr marL="0" indent="0" algn="just">
              <a:buNone/>
            </a:pPr>
            <a:r>
              <a:rPr lang="it-IT" dirty="0"/>
              <a:t>   -  “frequentanti”: domande su carico di studio, conoscenze preliminari, docenza, didattica integrativa, eventuali tutorati, soddisfazione complessiva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381974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E01FEB0-A9E3-434D-9ACF-2F0C6EAEF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>
                <a:solidFill>
                  <a:srgbClr val="C00000"/>
                </a:solidFill>
              </a:rPr>
              <a:t>ANONIMATO GARANTITO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9CBF744-100C-2D43-8184-0791AFA4A6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531662"/>
            <a:ext cx="11353801" cy="4484825"/>
          </a:xfrm>
        </p:spPr>
        <p:txBody>
          <a:bodyPr>
            <a:normAutofit/>
          </a:bodyPr>
          <a:lstStyle/>
          <a:p>
            <a:pPr algn="just"/>
            <a:r>
              <a:rPr lang="it-IT" dirty="0"/>
              <a:t>All’atto della compilazione, il sistema divide la risposta automaticamente in due informazioni indipendenti</a:t>
            </a:r>
          </a:p>
          <a:p>
            <a:pPr algn="just"/>
            <a:r>
              <a:rPr lang="it-IT" dirty="0"/>
              <a:t>La prima contiene solo il numero di matricola dello studente e un flag che dice se ha risposto o no al questionario: serve a non riproporre lo stesso questionario una seconda volta</a:t>
            </a:r>
          </a:p>
          <a:p>
            <a:pPr algn="just"/>
            <a:r>
              <a:rPr lang="it-IT" dirty="0"/>
              <a:t>La seconda contiene tutte le risposte </a:t>
            </a:r>
            <a:r>
              <a:rPr lang="it-IT" b="1" u="sng" dirty="0"/>
              <a:t>ma non nome e numero di matricola</a:t>
            </a:r>
            <a:r>
              <a:rPr lang="it-IT" dirty="0"/>
              <a:t>, e viene inviata agli uffici e a CINECA (centro di calcolo MIUR) per l’elaborazione successiva</a:t>
            </a:r>
          </a:p>
          <a:p>
            <a:pPr algn="just"/>
            <a:r>
              <a:rPr lang="it-IT" dirty="0"/>
              <a:t>Non è possibile per nessuno, nemmeno per CINECA, risalire al nominativo dello studente che ha compilato il questionario.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659117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18378</TotalTime>
  <Words>1038</Words>
  <Application>Microsoft Office PowerPoint</Application>
  <PresentationFormat>Widescreen</PresentationFormat>
  <Paragraphs>103</Paragraphs>
  <Slides>14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Tema di Office</vt:lpstr>
      <vt:lpstr>Presentazione standard di PowerPoint</vt:lpstr>
      <vt:lpstr>Corso di laurea triennale in FILOSOFIA Organizzazione </vt:lpstr>
      <vt:lpstr>La struttura che gestisce il Corso di Laurea</vt:lpstr>
      <vt:lpstr>Persone di riferimento per il Corso di Laurea</vt:lpstr>
      <vt:lpstr>Perché è necessario anche il vostro aiuto</vt:lpstr>
      <vt:lpstr>1) Studenti nel Gruppo del Riesame</vt:lpstr>
      <vt:lpstr>2) Commissione Paritetica</vt:lpstr>
      <vt:lpstr>3) Questionari di valutazione della didattica</vt:lpstr>
      <vt:lpstr>ANONIMATO GARANTITO</vt:lpstr>
      <vt:lpstr>Questionari: QUANDO e COME?</vt:lpstr>
      <vt:lpstr>Questionari: QUALI DOMANDE?</vt:lpstr>
      <vt:lpstr>Questionari: QUALI DOMANDE?</vt:lpstr>
      <vt:lpstr>Questionari: COME RISPONDERE?</vt:lpstr>
      <vt:lpstr>Uso dei risultati dei questionari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Alberto Zannetti</dc:creator>
  <cp:lastModifiedBy>GIUSEPPE COSPITO</cp:lastModifiedBy>
  <cp:revision>65</cp:revision>
  <dcterms:created xsi:type="dcterms:W3CDTF">2018-06-26T10:19:55Z</dcterms:created>
  <dcterms:modified xsi:type="dcterms:W3CDTF">2023-11-27T10:40:56Z</dcterms:modified>
</cp:coreProperties>
</file>